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1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image" Target="../media/image-1-20.png"/><Relationship Id="rId21" Type="http://schemas.openxmlformats.org/officeDocument/2006/relationships/image" Target="../media/image-1-21.png"/><Relationship Id="rId22" Type="http://schemas.openxmlformats.org/officeDocument/2006/relationships/image" Target="../media/image-1-22.png"/><Relationship Id="rId23" Type="http://schemas.openxmlformats.org/officeDocument/2006/relationships/image" Target="../media/image-1-23.png"/><Relationship Id="rId24" Type="http://schemas.openxmlformats.org/officeDocument/2006/relationships/image" Target="../media/image-1-24.png"/><Relationship Id="rId25" Type="http://schemas.openxmlformats.org/officeDocument/2006/relationships/image" Target="../media/image-1-25.png"/><Relationship Id="rId26" Type="http://schemas.openxmlformats.org/officeDocument/2006/relationships/image" Target="../media/image-1-26.png"/><Relationship Id="rId27" Type="http://schemas.openxmlformats.org/officeDocument/2006/relationships/image" Target="../media/image-1-27.png"/><Relationship Id="rId28" Type="http://schemas.openxmlformats.org/officeDocument/2006/relationships/image" Target="../media/image-1-28.png"/><Relationship Id="rId29" Type="http://schemas.openxmlformats.org/officeDocument/2006/relationships/image" Target="../media/image-1-29.png"/><Relationship Id="rId30" Type="http://schemas.openxmlformats.org/officeDocument/2006/relationships/image" Target="../media/image-1-30.png"/><Relationship Id="rId31" Type="http://schemas.openxmlformats.org/officeDocument/2006/relationships/image" Target="../media/image-1-31.png"/><Relationship Id="rId32" Type="http://schemas.openxmlformats.org/officeDocument/2006/relationships/image" Target="../media/image-1-32.png"/><Relationship Id="rId33" Type="http://schemas.openxmlformats.org/officeDocument/2006/relationships/image" Target="../media/image-1-33.png"/><Relationship Id="rId34" Type="http://schemas.openxmlformats.org/officeDocument/2006/relationships/image" Target="../media/image-1-34.png"/><Relationship Id="rId35" Type="http://schemas.openxmlformats.org/officeDocument/2006/relationships/image" Target="../media/image-1-35.png"/><Relationship Id="rId36" Type="http://schemas.openxmlformats.org/officeDocument/2006/relationships/image" Target="../media/image-1-36.png"/><Relationship Id="rId37" Type="http://schemas.openxmlformats.org/officeDocument/2006/relationships/image" Target="../media/image-1-37.png"/><Relationship Id="rId38" Type="http://schemas.openxmlformats.org/officeDocument/2006/relationships/image" Target="../media/image-1-38.png"/><Relationship Id="rId39" Type="http://schemas.openxmlformats.org/officeDocument/2006/relationships/image" Target="../media/image-1-39.png"/><Relationship Id="rId40" Type="http://schemas.openxmlformats.org/officeDocument/2006/relationships/image" Target="../media/image-1-40.png"/><Relationship Id="rId41" Type="http://schemas.openxmlformats.org/officeDocument/2006/relationships/image" Target="../media/image-1-41.png"/><Relationship Id="rId42" Type="http://schemas.openxmlformats.org/officeDocument/2006/relationships/image" Target="../media/image-1-42.png"/><Relationship Id="rId43" Type="http://schemas.openxmlformats.org/officeDocument/2006/relationships/image" Target="../media/image-1-43.png"/><Relationship Id="rId44" Type="http://schemas.openxmlformats.org/officeDocument/2006/relationships/image" Target="../media/image-1-44.png"/><Relationship Id="rId45" Type="http://schemas.openxmlformats.org/officeDocument/2006/relationships/image" Target="../media/image-1-45.png"/><Relationship Id="rId46" Type="http://schemas.openxmlformats.org/officeDocument/2006/relationships/image" Target="../media/image-1-46.png"/><Relationship Id="rId47" Type="http://schemas.openxmlformats.org/officeDocument/2006/relationships/image" Target="../media/image-1-47.png"/><Relationship Id="rId48" Type="http://schemas.openxmlformats.org/officeDocument/2006/relationships/image" Target="../media/image-1-48.png"/><Relationship Id="rId49" Type="http://schemas.openxmlformats.org/officeDocument/2006/relationships/image" Target="../media/image-1-49.png"/><Relationship Id="rId50" Type="http://schemas.openxmlformats.org/officeDocument/2006/relationships/image" Target="../media/image-1-50.png"/><Relationship Id="rId51" Type="http://schemas.openxmlformats.org/officeDocument/2006/relationships/image" Target="../media/image-1-51.png"/><Relationship Id="rId52" Type="http://schemas.openxmlformats.org/officeDocument/2006/relationships/image" Target="../media/image-1-52.png"/><Relationship Id="rId53" Type="http://schemas.openxmlformats.org/officeDocument/2006/relationships/image" Target="../media/image-1-53.png"/><Relationship Id="rId54" Type="http://schemas.openxmlformats.org/officeDocument/2006/relationships/image" Target="../media/image-1-54.png"/><Relationship Id="rId55" Type="http://schemas.openxmlformats.org/officeDocument/2006/relationships/image" Target="../media/image-1-55.png"/><Relationship Id="rId56" Type="http://schemas.openxmlformats.org/officeDocument/2006/relationships/image" Target="../media/image-1-56.png"/><Relationship Id="rId57" Type="http://schemas.openxmlformats.org/officeDocument/2006/relationships/slideLayout" Target="../slideLayouts/slideLayout1.xml"/><Relationship Id="rId58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61520" cy="64008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01168" y="100584"/>
            <a:ext cx="7315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200" kern="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COMPETITIVE LANDSCAPE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01168" y="484632"/>
            <a:ext cx="6858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00C2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PulseBoard Stands Apart from the Competition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9235440" y="91440"/>
            <a:ext cx="2743200" cy="530352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0" y="9144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⚡ PulseBoard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109728" y="786384"/>
            <a:ext cx="1993392" cy="502920"/>
          </a:xfrm>
          <a:prstGeom prst="rect">
            <a:avLst/>
          </a:prstGeom>
          <a:solidFill>
            <a:srgbClr val="1A2F4A"/>
          </a:solidFill>
          <a:ln w="12700">
            <a:solidFill>
              <a:srgbClr val="1A2F4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01168" y="786384"/>
            <a:ext cx="1901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Comparison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148840" y="786384"/>
            <a:ext cx="1435608" cy="502920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148840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✦ PulseBoard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2404872" y="539496"/>
            <a:ext cx="914400" cy="228600"/>
          </a:xfrm>
          <a:prstGeom prst="rect">
            <a:avLst/>
          </a:prstGeom>
          <a:solidFill>
            <a:srgbClr val="F59E0B"/>
          </a:solidFill>
          <a:ln w="12700">
            <a:solidFill>
              <a:srgbClr val="F59E0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04872" y="539496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★ WINNER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3584448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84448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GoCRM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5020056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020056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Salesmate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6455664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55664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Zoho CRM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7891272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891272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WhatConverts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9326880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326880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HubSpot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10762488" y="786384"/>
            <a:ext cx="1435608" cy="502920"/>
          </a:xfrm>
          <a:prstGeom prst="rect">
            <a:avLst/>
          </a:prstGeom>
          <a:solidFill>
            <a:srgbClr val="152236"/>
          </a:solidFill>
          <a:ln w="12700">
            <a:solidFill>
              <a:srgbClr val="243B5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762488" y="786384"/>
            <a:ext cx="14356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8A9B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Pipedrive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109728" y="1335024"/>
            <a:ext cx="12088368" cy="457200"/>
          </a:xfrm>
          <a:prstGeom prst="rect">
            <a:avLst/>
          </a:prstGeom>
          <a:solidFill>
            <a:srgbClr val="0F2035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148840" y="1335024"/>
            <a:ext cx="1435608" cy="457200"/>
          </a:xfrm>
          <a:prstGeom prst="rect">
            <a:avLst/>
          </a:prstGeom>
          <a:solidFill>
            <a:srgbClr val="0C3040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219456" y="13350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Team Dashboard</a:t>
            </a:r>
            <a:endParaRPr lang="en-US" sz="85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0340" y="1417320"/>
            <a:ext cx="292608" cy="292608"/>
          </a:xfrm>
          <a:prstGeom prst="rect">
            <a:avLst/>
          </a:prstGeom>
        </p:spPr>
      </p:pic>
      <p:pic>
        <p:nvPicPr>
          <p:cNvPr id="3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948" y="1417320"/>
            <a:ext cx="292608" cy="292608"/>
          </a:xfrm>
          <a:prstGeom prst="rect">
            <a:avLst/>
          </a:prstGeom>
        </p:spPr>
      </p:pic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556" y="1417320"/>
            <a:ext cx="292608" cy="292608"/>
          </a:xfrm>
          <a:prstGeom prst="rect">
            <a:avLst/>
          </a:prstGeom>
        </p:spPr>
      </p:pic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7164" y="1417320"/>
            <a:ext cx="292608" cy="292608"/>
          </a:xfrm>
          <a:prstGeom prst="rect">
            <a:avLst/>
          </a:prstGeom>
        </p:spPr>
      </p:pic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62772" y="1417320"/>
            <a:ext cx="292608" cy="292608"/>
          </a:xfrm>
          <a:prstGeom prst="rect">
            <a:avLst/>
          </a:prstGeom>
        </p:spPr>
      </p:pic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8380" y="1417320"/>
            <a:ext cx="292608" cy="292608"/>
          </a:xfrm>
          <a:prstGeom prst="rect">
            <a:avLst/>
          </a:prstGeom>
        </p:spPr>
      </p:pic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33988" y="1417320"/>
            <a:ext cx="292608" cy="292608"/>
          </a:xfrm>
          <a:prstGeom prst="rect">
            <a:avLst/>
          </a:prstGeom>
        </p:spPr>
      </p:pic>
      <p:sp>
        <p:nvSpPr>
          <p:cNvPr id="36" name="Shape 27"/>
          <p:cNvSpPr/>
          <p:nvPr/>
        </p:nvSpPr>
        <p:spPr>
          <a:xfrm>
            <a:off x="109728" y="1792224"/>
            <a:ext cx="12088368" cy="457200"/>
          </a:xfrm>
          <a:prstGeom prst="rect">
            <a:avLst/>
          </a:prstGeom>
          <a:solidFill>
            <a:srgbClr val="0D1B2A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37" name="Shape 28"/>
          <p:cNvSpPr/>
          <p:nvPr/>
        </p:nvSpPr>
        <p:spPr>
          <a:xfrm>
            <a:off x="2148840" y="1792224"/>
            <a:ext cx="1435608" cy="457200"/>
          </a:xfrm>
          <a:prstGeom prst="rect">
            <a:avLst/>
          </a:prstGeom>
          <a:solidFill>
            <a:srgbClr val="0A2835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38" name="Text 29"/>
          <p:cNvSpPr/>
          <p:nvPr/>
        </p:nvSpPr>
        <p:spPr>
          <a:xfrm>
            <a:off x="219456" y="17922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Inbound Call Monitoring</a:t>
            </a:r>
            <a:endParaRPr lang="en-US" sz="850" dirty="0"/>
          </a:p>
        </p:txBody>
      </p:sp>
      <p:pic>
        <p:nvPicPr>
          <p:cNvPr id="3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20340" y="1874520"/>
            <a:ext cx="292608" cy="292608"/>
          </a:xfrm>
          <a:prstGeom prst="rect">
            <a:avLst/>
          </a:prstGeom>
        </p:spPr>
      </p:pic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55948" y="1874520"/>
            <a:ext cx="292608" cy="292608"/>
          </a:xfrm>
          <a:prstGeom prst="rect">
            <a:avLst/>
          </a:prstGeom>
        </p:spPr>
      </p:pic>
      <p:pic>
        <p:nvPicPr>
          <p:cNvPr id="4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91556" y="1874520"/>
            <a:ext cx="292608" cy="292608"/>
          </a:xfrm>
          <a:prstGeom prst="rect">
            <a:avLst/>
          </a:prstGeom>
        </p:spPr>
      </p:pic>
      <p:pic>
        <p:nvPicPr>
          <p:cNvPr id="4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27164" y="1874520"/>
            <a:ext cx="292608" cy="292608"/>
          </a:xfrm>
          <a:prstGeom prst="rect">
            <a:avLst/>
          </a:prstGeom>
        </p:spPr>
      </p:pic>
      <p:pic>
        <p:nvPicPr>
          <p:cNvPr id="4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62772" y="1874520"/>
            <a:ext cx="292608" cy="292608"/>
          </a:xfrm>
          <a:prstGeom prst="rect">
            <a:avLst/>
          </a:prstGeom>
        </p:spPr>
      </p:pic>
      <p:pic>
        <p:nvPicPr>
          <p:cNvPr id="4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898380" y="1874520"/>
            <a:ext cx="292608" cy="292608"/>
          </a:xfrm>
          <a:prstGeom prst="rect">
            <a:avLst/>
          </a:prstGeom>
        </p:spPr>
      </p:pic>
      <p:pic>
        <p:nvPicPr>
          <p:cNvPr id="4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333988" y="1874520"/>
            <a:ext cx="292608" cy="292608"/>
          </a:xfrm>
          <a:prstGeom prst="rect">
            <a:avLst/>
          </a:prstGeom>
        </p:spPr>
      </p:pic>
      <p:sp>
        <p:nvSpPr>
          <p:cNvPr id="46" name="Shape 30"/>
          <p:cNvSpPr/>
          <p:nvPr/>
        </p:nvSpPr>
        <p:spPr>
          <a:xfrm>
            <a:off x="109728" y="2249424"/>
            <a:ext cx="12088368" cy="457200"/>
          </a:xfrm>
          <a:prstGeom prst="rect">
            <a:avLst/>
          </a:prstGeom>
          <a:solidFill>
            <a:srgbClr val="0F2035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47" name="Shape 31"/>
          <p:cNvSpPr/>
          <p:nvPr/>
        </p:nvSpPr>
        <p:spPr>
          <a:xfrm>
            <a:off x="2148840" y="2249424"/>
            <a:ext cx="1435608" cy="457200"/>
          </a:xfrm>
          <a:prstGeom prst="rect">
            <a:avLst/>
          </a:prstGeom>
          <a:solidFill>
            <a:srgbClr val="0C3040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48" name="Text 32"/>
          <p:cNvSpPr/>
          <p:nvPr/>
        </p:nvSpPr>
        <p:spPr>
          <a:xfrm>
            <a:off x="219456" y="22494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 Journey Mapping</a:t>
            </a:r>
            <a:endParaRPr lang="en-US" sz="850" dirty="0"/>
          </a:p>
        </p:txBody>
      </p:sp>
      <p:pic>
        <p:nvPicPr>
          <p:cNvPr id="4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20340" y="2331720"/>
            <a:ext cx="292608" cy="292608"/>
          </a:xfrm>
          <a:prstGeom prst="rect">
            <a:avLst/>
          </a:prstGeom>
        </p:spPr>
      </p:pic>
      <p:pic>
        <p:nvPicPr>
          <p:cNvPr id="5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55948" y="2331720"/>
            <a:ext cx="292608" cy="292608"/>
          </a:xfrm>
          <a:prstGeom prst="rect">
            <a:avLst/>
          </a:prstGeom>
        </p:spPr>
      </p:pic>
      <p:pic>
        <p:nvPicPr>
          <p:cNvPr id="51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91556" y="2331720"/>
            <a:ext cx="292608" cy="292608"/>
          </a:xfrm>
          <a:prstGeom prst="rect">
            <a:avLst/>
          </a:prstGeom>
        </p:spPr>
      </p:pic>
      <p:pic>
        <p:nvPicPr>
          <p:cNvPr id="52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027164" y="2331720"/>
            <a:ext cx="292608" cy="292608"/>
          </a:xfrm>
          <a:prstGeom prst="rect">
            <a:avLst/>
          </a:prstGeom>
        </p:spPr>
      </p:pic>
      <p:pic>
        <p:nvPicPr>
          <p:cNvPr id="53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62772" y="2331720"/>
            <a:ext cx="292608" cy="292608"/>
          </a:xfrm>
          <a:prstGeom prst="rect">
            <a:avLst/>
          </a:prstGeom>
        </p:spPr>
      </p:pic>
      <p:pic>
        <p:nvPicPr>
          <p:cNvPr id="54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898380" y="2331720"/>
            <a:ext cx="292608" cy="292608"/>
          </a:xfrm>
          <a:prstGeom prst="rect">
            <a:avLst/>
          </a:prstGeom>
        </p:spPr>
      </p:pic>
      <p:pic>
        <p:nvPicPr>
          <p:cNvPr id="55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333988" y="2331720"/>
            <a:ext cx="292608" cy="292608"/>
          </a:xfrm>
          <a:prstGeom prst="rect">
            <a:avLst/>
          </a:prstGeom>
        </p:spPr>
      </p:pic>
      <p:sp>
        <p:nvSpPr>
          <p:cNvPr id="56" name="Shape 33"/>
          <p:cNvSpPr/>
          <p:nvPr/>
        </p:nvSpPr>
        <p:spPr>
          <a:xfrm>
            <a:off x="109728" y="2706624"/>
            <a:ext cx="12088368" cy="457200"/>
          </a:xfrm>
          <a:prstGeom prst="rect">
            <a:avLst/>
          </a:prstGeom>
          <a:solidFill>
            <a:srgbClr val="0D1B2A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57" name="Shape 34"/>
          <p:cNvSpPr/>
          <p:nvPr/>
        </p:nvSpPr>
        <p:spPr>
          <a:xfrm>
            <a:off x="2148840" y="2706624"/>
            <a:ext cx="1435608" cy="457200"/>
          </a:xfrm>
          <a:prstGeom prst="rect">
            <a:avLst/>
          </a:prstGeom>
          <a:solidFill>
            <a:srgbClr val="0A2835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58" name="Text 35"/>
          <p:cNvSpPr/>
          <p:nvPr/>
        </p:nvSpPr>
        <p:spPr>
          <a:xfrm>
            <a:off x="219456" y="27066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Follow-Up / SMS</a:t>
            </a:r>
            <a:endParaRPr lang="en-US" sz="850" dirty="0"/>
          </a:p>
        </p:txBody>
      </p:sp>
      <p:pic>
        <p:nvPicPr>
          <p:cNvPr id="59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720340" y="2788920"/>
            <a:ext cx="292608" cy="292608"/>
          </a:xfrm>
          <a:prstGeom prst="rect">
            <a:avLst/>
          </a:prstGeom>
        </p:spPr>
      </p:pic>
      <p:pic>
        <p:nvPicPr>
          <p:cNvPr id="60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55948" y="2788920"/>
            <a:ext cx="292608" cy="292608"/>
          </a:xfrm>
          <a:prstGeom prst="rect">
            <a:avLst/>
          </a:prstGeom>
        </p:spPr>
      </p:pic>
      <p:pic>
        <p:nvPicPr>
          <p:cNvPr id="61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591556" y="2788920"/>
            <a:ext cx="292608" cy="292608"/>
          </a:xfrm>
          <a:prstGeom prst="rect">
            <a:avLst/>
          </a:prstGeom>
        </p:spPr>
      </p:pic>
      <p:pic>
        <p:nvPicPr>
          <p:cNvPr id="62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027164" y="2788920"/>
            <a:ext cx="292608" cy="292608"/>
          </a:xfrm>
          <a:prstGeom prst="rect">
            <a:avLst/>
          </a:prstGeom>
        </p:spPr>
      </p:pic>
      <p:pic>
        <p:nvPicPr>
          <p:cNvPr id="63" name="Image 25" descr="preencoded.png">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8462772" y="2788920"/>
            <a:ext cx="292608" cy="292608"/>
          </a:xfrm>
          <a:prstGeom prst="rect">
            <a:avLst/>
          </a:prstGeom>
        </p:spPr>
      </p:pic>
      <p:pic>
        <p:nvPicPr>
          <p:cNvPr id="64" name="Image 26" descr="preencoded.png">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898380" y="2788920"/>
            <a:ext cx="292608" cy="292608"/>
          </a:xfrm>
          <a:prstGeom prst="rect">
            <a:avLst/>
          </a:prstGeom>
        </p:spPr>
      </p:pic>
      <p:pic>
        <p:nvPicPr>
          <p:cNvPr id="65" name="Image 27" descr="preencoded.png">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1333988" y="2788920"/>
            <a:ext cx="292608" cy="292608"/>
          </a:xfrm>
          <a:prstGeom prst="rect">
            <a:avLst/>
          </a:prstGeom>
        </p:spPr>
      </p:pic>
      <p:sp>
        <p:nvSpPr>
          <p:cNvPr id="66" name="Shape 36"/>
          <p:cNvSpPr/>
          <p:nvPr/>
        </p:nvSpPr>
        <p:spPr>
          <a:xfrm>
            <a:off x="109728" y="3163824"/>
            <a:ext cx="12088368" cy="457200"/>
          </a:xfrm>
          <a:prstGeom prst="rect">
            <a:avLst/>
          </a:prstGeom>
          <a:solidFill>
            <a:srgbClr val="0F2035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67" name="Shape 37"/>
          <p:cNvSpPr/>
          <p:nvPr/>
        </p:nvSpPr>
        <p:spPr>
          <a:xfrm>
            <a:off x="2148840" y="3163824"/>
            <a:ext cx="1435608" cy="457200"/>
          </a:xfrm>
          <a:prstGeom prst="rect">
            <a:avLst/>
          </a:prstGeom>
          <a:solidFill>
            <a:srgbClr val="0C3040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68" name="Text 38"/>
          <p:cNvSpPr/>
          <p:nvPr/>
        </p:nvSpPr>
        <p:spPr>
          <a:xfrm>
            <a:off x="219456" y="31638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App Access</a:t>
            </a:r>
            <a:endParaRPr lang="en-US" sz="850" dirty="0"/>
          </a:p>
        </p:txBody>
      </p:sp>
      <p:pic>
        <p:nvPicPr>
          <p:cNvPr id="69" name="Image 28" descr="preencoded.png">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720340" y="3246120"/>
            <a:ext cx="292608" cy="292608"/>
          </a:xfrm>
          <a:prstGeom prst="rect">
            <a:avLst/>
          </a:prstGeom>
        </p:spPr>
      </p:pic>
      <p:pic>
        <p:nvPicPr>
          <p:cNvPr id="70" name="Image 29" descr="preencoded.png">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4155948" y="3246120"/>
            <a:ext cx="292608" cy="292608"/>
          </a:xfrm>
          <a:prstGeom prst="rect">
            <a:avLst/>
          </a:prstGeom>
        </p:spPr>
      </p:pic>
      <p:pic>
        <p:nvPicPr>
          <p:cNvPr id="71" name="Image 30" descr="preencoded.png">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5591556" y="3246120"/>
            <a:ext cx="292608" cy="292608"/>
          </a:xfrm>
          <a:prstGeom prst="rect">
            <a:avLst/>
          </a:prstGeom>
        </p:spPr>
      </p:pic>
      <p:pic>
        <p:nvPicPr>
          <p:cNvPr id="72" name="Image 31" descr="preencoded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027164" y="3246120"/>
            <a:ext cx="292608" cy="292608"/>
          </a:xfrm>
          <a:prstGeom prst="rect">
            <a:avLst/>
          </a:prstGeom>
        </p:spPr>
      </p:pic>
      <p:pic>
        <p:nvPicPr>
          <p:cNvPr id="73" name="Image 32" descr="preencoded.png">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462772" y="3246120"/>
            <a:ext cx="292608" cy="292608"/>
          </a:xfrm>
          <a:prstGeom prst="rect">
            <a:avLst/>
          </a:prstGeom>
        </p:spPr>
      </p:pic>
      <p:pic>
        <p:nvPicPr>
          <p:cNvPr id="74" name="Image 33" descr="preencoded.png">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898380" y="3246120"/>
            <a:ext cx="292608" cy="292608"/>
          </a:xfrm>
          <a:prstGeom prst="rect">
            <a:avLst/>
          </a:prstGeom>
        </p:spPr>
      </p:pic>
      <p:pic>
        <p:nvPicPr>
          <p:cNvPr id="75" name="Image 34" descr="preencoded.png">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1333988" y="3246120"/>
            <a:ext cx="292608" cy="292608"/>
          </a:xfrm>
          <a:prstGeom prst="rect">
            <a:avLst/>
          </a:prstGeom>
        </p:spPr>
      </p:pic>
      <p:sp>
        <p:nvSpPr>
          <p:cNvPr id="76" name="Shape 39"/>
          <p:cNvSpPr/>
          <p:nvPr/>
        </p:nvSpPr>
        <p:spPr>
          <a:xfrm>
            <a:off x="109728" y="3621024"/>
            <a:ext cx="12088368" cy="457200"/>
          </a:xfrm>
          <a:prstGeom prst="rect">
            <a:avLst/>
          </a:prstGeom>
          <a:solidFill>
            <a:srgbClr val="0D1B2A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77" name="Shape 40"/>
          <p:cNvSpPr/>
          <p:nvPr/>
        </p:nvSpPr>
        <p:spPr>
          <a:xfrm>
            <a:off x="2148840" y="3621024"/>
            <a:ext cx="1435608" cy="457200"/>
          </a:xfrm>
          <a:prstGeom prst="rect">
            <a:avLst/>
          </a:prstGeom>
          <a:solidFill>
            <a:srgbClr val="0A2835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78" name="Text 41"/>
          <p:cNvSpPr/>
          <p:nvPr/>
        </p:nvSpPr>
        <p:spPr>
          <a:xfrm>
            <a:off x="219456" y="36210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Setup (No Training)</a:t>
            </a:r>
            <a:endParaRPr lang="en-US" sz="850" dirty="0"/>
          </a:p>
        </p:txBody>
      </p:sp>
      <p:pic>
        <p:nvPicPr>
          <p:cNvPr id="79" name="Image 35" descr="preencoded.png">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2720340" y="3703320"/>
            <a:ext cx="292608" cy="292608"/>
          </a:xfrm>
          <a:prstGeom prst="rect">
            <a:avLst/>
          </a:prstGeom>
        </p:spPr>
      </p:pic>
      <p:pic>
        <p:nvPicPr>
          <p:cNvPr id="80" name="Image 36" descr="preencoded.png">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155948" y="3703320"/>
            <a:ext cx="292608" cy="292608"/>
          </a:xfrm>
          <a:prstGeom prst="rect">
            <a:avLst/>
          </a:prstGeom>
        </p:spPr>
      </p:pic>
      <p:pic>
        <p:nvPicPr>
          <p:cNvPr id="81" name="Image 37" descr="preencoded.png">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591556" y="3703320"/>
            <a:ext cx="292608" cy="292608"/>
          </a:xfrm>
          <a:prstGeom prst="rect">
            <a:avLst/>
          </a:prstGeom>
        </p:spPr>
      </p:pic>
      <p:pic>
        <p:nvPicPr>
          <p:cNvPr id="82" name="Image 38" descr="preencoded.png">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7027164" y="3703320"/>
            <a:ext cx="292608" cy="292608"/>
          </a:xfrm>
          <a:prstGeom prst="rect">
            <a:avLst/>
          </a:prstGeom>
        </p:spPr>
      </p:pic>
      <p:pic>
        <p:nvPicPr>
          <p:cNvPr id="83" name="Image 39" descr="preencoded.png">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8462772" y="3703320"/>
            <a:ext cx="292608" cy="292608"/>
          </a:xfrm>
          <a:prstGeom prst="rect">
            <a:avLst/>
          </a:prstGeom>
        </p:spPr>
      </p:pic>
      <p:pic>
        <p:nvPicPr>
          <p:cNvPr id="84" name="Image 40" descr="preencoded.png">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9898380" y="3703320"/>
            <a:ext cx="292608" cy="292608"/>
          </a:xfrm>
          <a:prstGeom prst="rect">
            <a:avLst/>
          </a:prstGeom>
        </p:spPr>
      </p:pic>
      <p:pic>
        <p:nvPicPr>
          <p:cNvPr id="85" name="Image 41" descr="preencoded.png">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1333988" y="3703320"/>
            <a:ext cx="292608" cy="292608"/>
          </a:xfrm>
          <a:prstGeom prst="rect">
            <a:avLst/>
          </a:prstGeom>
        </p:spPr>
      </p:pic>
      <p:sp>
        <p:nvSpPr>
          <p:cNvPr id="86" name="Shape 42"/>
          <p:cNvSpPr/>
          <p:nvPr/>
        </p:nvSpPr>
        <p:spPr>
          <a:xfrm>
            <a:off x="109728" y="4078224"/>
            <a:ext cx="12088368" cy="457200"/>
          </a:xfrm>
          <a:prstGeom prst="rect">
            <a:avLst/>
          </a:prstGeom>
          <a:solidFill>
            <a:srgbClr val="0F2035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87" name="Shape 43"/>
          <p:cNvSpPr/>
          <p:nvPr/>
        </p:nvSpPr>
        <p:spPr>
          <a:xfrm>
            <a:off x="2148840" y="4078224"/>
            <a:ext cx="1435608" cy="457200"/>
          </a:xfrm>
          <a:prstGeom prst="rect">
            <a:avLst/>
          </a:prstGeom>
          <a:solidFill>
            <a:srgbClr val="0C3040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88" name="Text 44"/>
          <p:cNvSpPr/>
          <p:nvPr/>
        </p:nvSpPr>
        <p:spPr>
          <a:xfrm>
            <a:off x="219456" y="40782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Workload Visibility</a:t>
            </a:r>
            <a:endParaRPr lang="en-US" sz="850" dirty="0"/>
          </a:p>
        </p:txBody>
      </p:sp>
      <p:pic>
        <p:nvPicPr>
          <p:cNvPr id="89" name="Image 42" descr="preencoded.png">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2720340" y="4160520"/>
            <a:ext cx="292608" cy="292608"/>
          </a:xfrm>
          <a:prstGeom prst="rect">
            <a:avLst/>
          </a:prstGeom>
        </p:spPr>
      </p:pic>
      <p:pic>
        <p:nvPicPr>
          <p:cNvPr id="90" name="Image 43" descr="preencoded.png">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4155948" y="4160520"/>
            <a:ext cx="292608" cy="292608"/>
          </a:xfrm>
          <a:prstGeom prst="rect">
            <a:avLst/>
          </a:prstGeom>
        </p:spPr>
      </p:pic>
      <p:pic>
        <p:nvPicPr>
          <p:cNvPr id="91" name="Image 44" descr="preencoded.png">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5591556" y="4160520"/>
            <a:ext cx="292608" cy="292608"/>
          </a:xfrm>
          <a:prstGeom prst="rect">
            <a:avLst/>
          </a:prstGeom>
        </p:spPr>
      </p:pic>
      <p:pic>
        <p:nvPicPr>
          <p:cNvPr id="92" name="Image 45" descr="preencoded.png">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7027164" y="4160520"/>
            <a:ext cx="292608" cy="292608"/>
          </a:xfrm>
          <a:prstGeom prst="rect">
            <a:avLst/>
          </a:prstGeom>
        </p:spPr>
      </p:pic>
      <p:pic>
        <p:nvPicPr>
          <p:cNvPr id="93" name="Image 46" descr="preencoded.png">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8462772" y="4160520"/>
            <a:ext cx="292608" cy="292608"/>
          </a:xfrm>
          <a:prstGeom prst="rect">
            <a:avLst/>
          </a:prstGeom>
        </p:spPr>
      </p:pic>
      <p:pic>
        <p:nvPicPr>
          <p:cNvPr id="94" name="Image 47" descr="preencoded.png">    </p:cNvPr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9898380" y="4160520"/>
            <a:ext cx="292608" cy="292608"/>
          </a:xfrm>
          <a:prstGeom prst="rect">
            <a:avLst/>
          </a:prstGeom>
        </p:spPr>
      </p:pic>
      <p:pic>
        <p:nvPicPr>
          <p:cNvPr id="95" name="Image 48" descr="preencoded.png">    </p:cNvPr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1333988" y="4160520"/>
            <a:ext cx="292608" cy="292608"/>
          </a:xfrm>
          <a:prstGeom prst="rect">
            <a:avLst/>
          </a:prstGeom>
        </p:spPr>
      </p:pic>
      <p:sp>
        <p:nvSpPr>
          <p:cNvPr id="96" name="Shape 45"/>
          <p:cNvSpPr/>
          <p:nvPr/>
        </p:nvSpPr>
        <p:spPr>
          <a:xfrm>
            <a:off x="109728" y="4535424"/>
            <a:ext cx="12088368" cy="457200"/>
          </a:xfrm>
          <a:prstGeom prst="rect">
            <a:avLst/>
          </a:prstGeom>
          <a:solidFill>
            <a:srgbClr val="0D1B2A"/>
          </a:solidFill>
          <a:ln w="6350">
            <a:solidFill>
              <a:srgbClr val="1B3050"/>
            </a:solidFill>
            <a:prstDash val="solid"/>
          </a:ln>
        </p:spPr>
      </p:sp>
      <p:sp>
        <p:nvSpPr>
          <p:cNvPr id="97" name="Shape 46"/>
          <p:cNvSpPr/>
          <p:nvPr/>
        </p:nvSpPr>
        <p:spPr>
          <a:xfrm>
            <a:off x="2148840" y="4535424"/>
            <a:ext cx="1435608" cy="457200"/>
          </a:xfrm>
          <a:prstGeom prst="rect">
            <a:avLst/>
          </a:prstGeom>
          <a:solidFill>
            <a:srgbClr val="0A2835"/>
          </a:solidFill>
          <a:ln w="6350">
            <a:solidFill>
              <a:srgbClr val="00C2CB"/>
            </a:solidFill>
            <a:prstDash val="solid"/>
          </a:ln>
        </p:spPr>
      </p:sp>
      <p:sp>
        <p:nvSpPr>
          <p:cNvPr id="98" name="Text 47"/>
          <p:cNvSpPr/>
          <p:nvPr/>
        </p:nvSpPr>
        <p:spPr>
          <a:xfrm>
            <a:off x="219456" y="4535424"/>
            <a:ext cx="18836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Source Attribution</a:t>
            </a:r>
            <a:endParaRPr lang="en-US" sz="850" dirty="0"/>
          </a:p>
        </p:txBody>
      </p:sp>
      <p:pic>
        <p:nvPicPr>
          <p:cNvPr id="99" name="Image 49" descr="preencoded.png">    </p:cNvPr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2720340" y="4617720"/>
            <a:ext cx="292608" cy="292608"/>
          </a:xfrm>
          <a:prstGeom prst="rect">
            <a:avLst/>
          </a:prstGeom>
        </p:spPr>
      </p:pic>
      <p:pic>
        <p:nvPicPr>
          <p:cNvPr id="100" name="Image 50" descr="preencoded.png">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4155948" y="4617720"/>
            <a:ext cx="292608" cy="292608"/>
          </a:xfrm>
          <a:prstGeom prst="rect">
            <a:avLst/>
          </a:prstGeom>
        </p:spPr>
      </p:pic>
      <p:pic>
        <p:nvPicPr>
          <p:cNvPr id="101" name="Image 51" descr="preencoded.png">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5591556" y="4617720"/>
            <a:ext cx="292608" cy="292608"/>
          </a:xfrm>
          <a:prstGeom prst="rect">
            <a:avLst/>
          </a:prstGeom>
        </p:spPr>
      </p:pic>
      <p:pic>
        <p:nvPicPr>
          <p:cNvPr id="102" name="Image 52" descr="preencoded.png">    </p:cNvPr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7027164" y="4617720"/>
            <a:ext cx="292608" cy="292608"/>
          </a:xfrm>
          <a:prstGeom prst="rect">
            <a:avLst/>
          </a:prstGeom>
        </p:spPr>
      </p:pic>
      <p:pic>
        <p:nvPicPr>
          <p:cNvPr id="103" name="Image 53" descr="preencoded.png">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8462772" y="4617720"/>
            <a:ext cx="292608" cy="292608"/>
          </a:xfrm>
          <a:prstGeom prst="rect">
            <a:avLst/>
          </a:prstGeom>
        </p:spPr>
      </p:pic>
      <p:pic>
        <p:nvPicPr>
          <p:cNvPr id="104" name="Image 54" descr="preencoded.png">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898380" y="4617720"/>
            <a:ext cx="292608" cy="292608"/>
          </a:xfrm>
          <a:prstGeom prst="rect">
            <a:avLst/>
          </a:prstGeom>
        </p:spPr>
      </p:pic>
      <p:pic>
        <p:nvPicPr>
          <p:cNvPr id="105" name="Image 55" descr="preencoded.png">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333988" y="4617720"/>
            <a:ext cx="292608" cy="292608"/>
          </a:xfrm>
          <a:prstGeom prst="rect">
            <a:avLst/>
          </a:prstGeom>
        </p:spPr>
      </p:pic>
      <p:sp>
        <p:nvSpPr>
          <p:cNvPr id="106" name="Shape 48"/>
          <p:cNvSpPr/>
          <p:nvPr/>
        </p:nvSpPr>
        <p:spPr>
          <a:xfrm>
            <a:off x="2148840" y="786384"/>
            <a:ext cx="0" cy="4160520"/>
          </a:xfrm>
          <a:prstGeom prst="line">
            <a:avLst/>
          </a:prstGeom>
          <a:noFill/>
          <a:ln w="25400">
            <a:solidFill>
              <a:srgbClr val="00C2CB"/>
            </a:solidFill>
            <a:prstDash val="solid"/>
          </a:ln>
        </p:spPr>
      </p:sp>
      <p:sp>
        <p:nvSpPr>
          <p:cNvPr id="107" name="Shape 49"/>
          <p:cNvSpPr/>
          <p:nvPr/>
        </p:nvSpPr>
        <p:spPr>
          <a:xfrm>
            <a:off x="3584448" y="786384"/>
            <a:ext cx="0" cy="4160520"/>
          </a:xfrm>
          <a:prstGeom prst="line">
            <a:avLst/>
          </a:prstGeom>
          <a:noFill/>
          <a:ln w="25400">
            <a:solidFill>
              <a:srgbClr val="00C2CB"/>
            </a:solidFill>
            <a:prstDash val="solid"/>
          </a:ln>
        </p:spPr>
      </p:sp>
      <p:sp>
        <p:nvSpPr>
          <p:cNvPr id="108" name="Shape 50"/>
          <p:cNvSpPr/>
          <p:nvPr/>
        </p:nvSpPr>
        <p:spPr>
          <a:xfrm>
            <a:off x="109728" y="5065776"/>
            <a:ext cx="12088368" cy="274320"/>
          </a:xfrm>
          <a:prstGeom prst="rect">
            <a:avLst/>
          </a:prstGeom>
          <a:solidFill>
            <a:srgbClr val="152236"/>
          </a:solidFill>
          <a:ln w="12700">
            <a:solidFill>
              <a:srgbClr val="152236"/>
            </a:solidFill>
            <a:prstDash val="solid"/>
          </a:ln>
        </p:spPr>
      </p:sp>
      <p:sp>
        <p:nvSpPr>
          <p:cNvPr id="109" name="Text 51"/>
          <p:cNvSpPr/>
          <p:nvPr/>
        </p:nvSpPr>
        <p:spPr>
          <a:xfrm>
            <a:off x="219456" y="5065776"/>
            <a:ext cx="1883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SCORE  ▸</a:t>
            </a:r>
            <a:endParaRPr lang="en-US" sz="750" dirty="0"/>
          </a:p>
        </p:txBody>
      </p:sp>
      <p:sp>
        <p:nvSpPr>
          <p:cNvPr id="110" name="Shape 52"/>
          <p:cNvSpPr/>
          <p:nvPr/>
        </p:nvSpPr>
        <p:spPr>
          <a:xfrm>
            <a:off x="2221992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11" name="Shape 53"/>
          <p:cNvSpPr/>
          <p:nvPr/>
        </p:nvSpPr>
        <p:spPr>
          <a:xfrm>
            <a:off x="2221992" y="5111496"/>
            <a:ext cx="1289304" cy="146304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12" name="Text 54"/>
          <p:cNvSpPr/>
          <p:nvPr/>
        </p:nvSpPr>
        <p:spPr>
          <a:xfrm>
            <a:off x="2148840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0C2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8/8</a:t>
            </a:r>
            <a:endParaRPr lang="en-US" sz="700" dirty="0"/>
          </a:p>
        </p:txBody>
      </p:sp>
      <p:sp>
        <p:nvSpPr>
          <p:cNvPr id="113" name="Shape 55"/>
          <p:cNvSpPr/>
          <p:nvPr/>
        </p:nvSpPr>
        <p:spPr>
          <a:xfrm>
            <a:off x="3657600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14" name="Shape 56"/>
          <p:cNvSpPr/>
          <p:nvPr/>
        </p:nvSpPr>
        <p:spPr>
          <a:xfrm>
            <a:off x="3657600" y="5111496"/>
            <a:ext cx="644652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15" name="Text 57"/>
          <p:cNvSpPr/>
          <p:nvPr/>
        </p:nvSpPr>
        <p:spPr>
          <a:xfrm>
            <a:off x="3584448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4/8</a:t>
            </a:r>
            <a:endParaRPr lang="en-US" sz="700" dirty="0"/>
          </a:p>
        </p:txBody>
      </p:sp>
      <p:sp>
        <p:nvSpPr>
          <p:cNvPr id="116" name="Shape 58"/>
          <p:cNvSpPr/>
          <p:nvPr/>
        </p:nvSpPr>
        <p:spPr>
          <a:xfrm>
            <a:off x="5093208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17" name="Shape 59"/>
          <p:cNvSpPr/>
          <p:nvPr/>
        </p:nvSpPr>
        <p:spPr>
          <a:xfrm>
            <a:off x="5093208" y="5111496"/>
            <a:ext cx="805815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18" name="Text 60"/>
          <p:cNvSpPr/>
          <p:nvPr/>
        </p:nvSpPr>
        <p:spPr>
          <a:xfrm>
            <a:off x="5020056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5/8</a:t>
            </a:r>
            <a:endParaRPr lang="en-US" sz="700" dirty="0"/>
          </a:p>
        </p:txBody>
      </p:sp>
      <p:sp>
        <p:nvSpPr>
          <p:cNvPr id="119" name="Shape 61"/>
          <p:cNvSpPr/>
          <p:nvPr/>
        </p:nvSpPr>
        <p:spPr>
          <a:xfrm>
            <a:off x="6528816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20" name="Shape 62"/>
          <p:cNvSpPr/>
          <p:nvPr/>
        </p:nvSpPr>
        <p:spPr>
          <a:xfrm>
            <a:off x="6528816" y="5111496"/>
            <a:ext cx="483489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21" name="Text 63"/>
          <p:cNvSpPr/>
          <p:nvPr/>
        </p:nvSpPr>
        <p:spPr>
          <a:xfrm>
            <a:off x="6455664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3/8</a:t>
            </a:r>
            <a:endParaRPr lang="en-US" sz="700" dirty="0"/>
          </a:p>
        </p:txBody>
      </p:sp>
      <p:sp>
        <p:nvSpPr>
          <p:cNvPr id="122" name="Shape 64"/>
          <p:cNvSpPr/>
          <p:nvPr/>
        </p:nvSpPr>
        <p:spPr>
          <a:xfrm>
            <a:off x="7964424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23" name="Shape 65"/>
          <p:cNvSpPr/>
          <p:nvPr/>
        </p:nvSpPr>
        <p:spPr>
          <a:xfrm>
            <a:off x="7964424" y="5111496"/>
            <a:ext cx="322326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24" name="Text 66"/>
          <p:cNvSpPr/>
          <p:nvPr/>
        </p:nvSpPr>
        <p:spPr>
          <a:xfrm>
            <a:off x="7891272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2/8</a:t>
            </a:r>
            <a:endParaRPr lang="en-US" sz="700" dirty="0"/>
          </a:p>
        </p:txBody>
      </p:sp>
      <p:sp>
        <p:nvSpPr>
          <p:cNvPr id="125" name="Shape 67"/>
          <p:cNvSpPr/>
          <p:nvPr/>
        </p:nvSpPr>
        <p:spPr>
          <a:xfrm>
            <a:off x="9400032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26" name="Shape 68"/>
          <p:cNvSpPr/>
          <p:nvPr/>
        </p:nvSpPr>
        <p:spPr>
          <a:xfrm>
            <a:off x="9400032" y="5111496"/>
            <a:ext cx="322326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27" name="Text 69"/>
          <p:cNvSpPr/>
          <p:nvPr/>
        </p:nvSpPr>
        <p:spPr>
          <a:xfrm>
            <a:off x="9326880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2/8</a:t>
            </a:r>
            <a:endParaRPr lang="en-US" sz="700" dirty="0"/>
          </a:p>
        </p:txBody>
      </p:sp>
      <p:sp>
        <p:nvSpPr>
          <p:cNvPr id="128" name="Shape 70"/>
          <p:cNvSpPr/>
          <p:nvPr/>
        </p:nvSpPr>
        <p:spPr>
          <a:xfrm>
            <a:off x="10835640" y="5111496"/>
            <a:ext cx="1289304" cy="1463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29" name="Shape 71"/>
          <p:cNvSpPr/>
          <p:nvPr/>
        </p:nvSpPr>
        <p:spPr>
          <a:xfrm>
            <a:off x="10835640" y="5111496"/>
            <a:ext cx="161163" cy="146304"/>
          </a:xfrm>
          <a:prstGeom prst="rect">
            <a:avLst/>
          </a:prstGeom>
          <a:solidFill>
            <a:srgbClr val="34D399"/>
          </a:solidFill>
          <a:ln w="12700">
            <a:solidFill>
              <a:srgbClr val="34D399"/>
            </a:solidFill>
            <a:prstDash val="solid"/>
          </a:ln>
        </p:spPr>
      </p:sp>
      <p:sp>
        <p:nvSpPr>
          <p:cNvPr id="130" name="Text 72"/>
          <p:cNvSpPr/>
          <p:nvPr/>
        </p:nvSpPr>
        <p:spPr>
          <a:xfrm>
            <a:off x="10762488" y="5093208"/>
            <a:ext cx="14356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1/8</a:t>
            </a:r>
            <a:endParaRPr lang="en-US" sz="700" dirty="0"/>
          </a:p>
        </p:txBody>
      </p:sp>
      <p:sp>
        <p:nvSpPr>
          <p:cNvPr id="131" name="Shape 73"/>
          <p:cNvSpPr/>
          <p:nvPr/>
        </p:nvSpPr>
        <p:spPr>
          <a:xfrm>
            <a:off x="109728" y="5394960"/>
            <a:ext cx="12088368" cy="804672"/>
          </a:xfrm>
          <a:prstGeom prst="rect">
            <a:avLst/>
          </a:prstGeom>
          <a:solidFill>
            <a:srgbClr val="00C2CB"/>
          </a:solidFill>
          <a:ln w="12700">
            <a:solidFill>
              <a:srgbClr val="00C2CB"/>
            </a:solidFill>
            <a:prstDash val="solid"/>
          </a:ln>
        </p:spPr>
      </p:sp>
      <p:sp>
        <p:nvSpPr>
          <p:cNvPr id="132" name="Text 74"/>
          <p:cNvSpPr/>
          <p:nvPr/>
        </p:nvSpPr>
        <p:spPr>
          <a:xfrm>
            <a:off x="109728" y="5431536"/>
            <a:ext cx="3022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8/8</a:t>
            </a:r>
            <a:endParaRPr lang="en-US" sz="2000" dirty="0"/>
          </a:p>
        </p:txBody>
      </p:sp>
      <p:sp>
        <p:nvSpPr>
          <p:cNvPr id="133" name="Text 75"/>
          <p:cNvSpPr/>
          <p:nvPr/>
        </p:nvSpPr>
        <p:spPr>
          <a:xfrm>
            <a:off x="109728" y="5852160"/>
            <a:ext cx="30220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Features Covered</a:t>
            </a:r>
            <a:endParaRPr lang="en-US" sz="800" dirty="0"/>
          </a:p>
        </p:txBody>
      </p:sp>
      <p:sp>
        <p:nvSpPr>
          <p:cNvPr id="134" name="Shape 76"/>
          <p:cNvSpPr/>
          <p:nvPr/>
        </p:nvSpPr>
        <p:spPr>
          <a:xfrm>
            <a:off x="3131820" y="5486400"/>
            <a:ext cx="0" cy="621792"/>
          </a:xfrm>
          <a:prstGeom prst="line">
            <a:avLst/>
          </a:prstGeom>
          <a:noFill/>
          <a:ln w="12700">
            <a:solidFill>
              <a:srgbClr val="0D1B2A"/>
            </a:solidFill>
            <a:prstDash val="solid"/>
          </a:ln>
        </p:spPr>
      </p:sp>
      <p:sp>
        <p:nvSpPr>
          <p:cNvPr id="135" name="Text 77"/>
          <p:cNvSpPr/>
          <p:nvPr/>
        </p:nvSpPr>
        <p:spPr>
          <a:xfrm>
            <a:off x="3131820" y="5431536"/>
            <a:ext cx="3022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ONLY</a:t>
            </a:r>
            <a:endParaRPr lang="en-US" sz="2000" dirty="0"/>
          </a:p>
        </p:txBody>
      </p:sp>
      <p:sp>
        <p:nvSpPr>
          <p:cNvPr id="136" name="Text 78"/>
          <p:cNvSpPr/>
          <p:nvPr/>
        </p:nvSpPr>
        <p:spPr>
          <a:xfrm>
            <a:off x="3131820" y="5852160"/>
            <a:ext cx="30220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 Journey Mapping</a:t>
            </a:r>
            <a:endParaRPr lang="en-US" sz="800" dirty="0"/>
          </a:p>
        </p:txBody>
      </p:sp>
      <p:sp>
        <p:nvSpPr>
          <p:cNvPr id="137" name="Shape 79"/>
          <p:cNvSpPr/>
          <p:nvPr/>
        </p:nvSpPr>
        <p:spPr>
          <a:xfrm>
            <a:off x="6153912" y="5486400"/>
            <a:ext cx="0" cy="621792"/>
          </a:xfrm>
          <a:prstGeom prst="line">
            <a:avLst/>
          </a:prstGeom>
          <a:noFill/>
          <a:ln w="12700">
            <a:solidFill>
              <a:srgbClr val="0D1B2A"/>
            </a:solidFill>
            <a:prstDash val="solid"/>
          </a:ln>
        </p:spPr>
      </p:sp>
      <p:sp>
        <p:nvSpPr>
          <p:cNvPr id="138" name="Text 80"/>
          <p:cNvSpPr/>
          <p:nvPr/>
        </p:nvSpPr>
        <p:spPr>
          <a:xfrm>
            <a:off x="6153912" y="5431536"/>
            <a:ext cx="3022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FAST</a:t>
            </a:r>
            <a:endParaRPr lang="en-US" sz="2000" dirty="0"/>
          </a:p>
        </p:txBody>
      </p:sp>
      <p:sp>
        <p:nvSpPr>
          <p:cNvPr id="139" name="Text 81"/>
          <p:cNvSpPr/>
          <p:nvPr/>
        </p:nvSpPr>
        <p:spPr>
          <a:xfrm>
            <a:off x="6153912" y="5852160"/>
            <a:ext cx="30220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Zero-Training Setup</a:t>
            </a:r>
            <a:endParaRPr lang="en-US" sz="800" dirty="0"/>
          </a:p>
        </p:txBody>
      </p:sp>
      <p:sp>
        <p:nvSpPr>
          <p:cNvPr id="140" name="Shape 82"/>
          <p:cNvSpPr/>
          <p:nvPr/>
        </p:nvSpPr>
        <p:spPr>
          <a:xfrm>
            <a:off x="9176004" y="5486400"/>
            <a:ext cx="0" cy="621792"/>
          </a:xfrm>
          <a:prstGeom prst="line">
            <a:avLst/>
          </a:prstGeom>
          <a:noFill/>
          <a:ln w="12700">
            <a:solidFill>
              <a:srgbClr val="0D1B2A"/>
            </a:solidFill>
            <a:prstDash val="solid"/>
          </a:ln>
        </p:spPr>
      </p:sp>
      <p:sp>
        <p:nvSpPr>
          <p:cNvPr id="141" name="Text 83"/>
          <p:cNvSpPr/>
          <p:nvPr/>
        </p:nvSpPr>
        <p:spPr>
          <a:xfrm>
            <a:off x="9176004" y="5431536"/>
            <a:ext cx="30220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D1B2A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#1</a:t>
            </a:r>
            <a:endParaRPr lang="en-US" sz="2000" dirty="0"/>
          </a:p>
        </p:txBody>
      </p:sp>
      <p:sp>
        <p:nvSpPr>
          <p:cNvPr id="142" name="Text 84"/>
          <p:cNvSpPr/>
          <p:nvPr/>
        </p:nvSpPr>
        <p:spPr>
          <a:xfrm>
            <a:off x="9176004" y="5852160"/>
            <a:ext cx="30220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Dashboard</a:t>
            </a:r>
            <a:endParaRPr lang="en-US" sz="800" dirty="0"/>
          </a:p>
        </p:txBody>
      </p:sp>
      <p:sp>
        <p:nvSpPr>
          <p:cNvPr id="143" name="Text 85"/>
          <p:cNvSpPr/>
          <p:nvPr/>
        </p:nvSpPr>
        <p:spPr>
          <a:xfrm>
            <a:off x="109728" y="6601968"/>
            <a:ext cx="1194206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i="1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✦  PulseBoard is the only platform purpose-built for inbound call monitoring, real-time team visibility, and prospect journey mapping — without the CRM complexity.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7D116E41236943AC2A42667D4F1D3D" ma:contentTypeVersion="15" ma:contentTypeDescription="Create a new document." ma:contentTypeScope="" ma:versionID="9fc6d06329772362e987f7daca8244a9">
  <xsd:schema xmlns:xsd="http://www.w3.org/2001/XMLSchema" xmlns:xs="http://www.w3.org/2001/XMLSchema" xmlns:p="http://schemas.microsoft.com/office/2006/metadata/properties" xmlns:ns2="69304ae6-1036-4957-a296-fd168b89311a" xmlns:ns3="484c85e2-96d6-4d83-b934-2986f1aaa2fa" targetNamespace="http://schemas.microsoft.com/office/2006/metadata/properties" ma:root="true" ma:fieldsID="44030a024ba151934fabae3cb34c4c8c" ns2:_="" ns3:_="">
    <xsd:import namespace="69304ae6-1036-4957-a296-fd168b89311a"/>
    <xsd:import namespace="484c85e2-96d6-4d83-b934-2986f1aaa2f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304ae6-1036-4957-a296-fd168b89311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72e35ad-11a8-4a54-93b4-3b4e28e6ea3d}" ma:internalName="TaxCatchAll" ma:showField="CatchAllData" ma:web="69304ae6-1036-4957-a296-fd168b893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4c85e2-96d6-4d83-b934-2986f1aaa2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236f0f8-add3-44d4-9a4a-50f7363b81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4c85e2-96d6-4d83-b934-2986f1aaa2fa">
      <Terms xmlns="http://schemas.microsoft.com/office/infopath/2007/PartnerControls"/>
    </lcf76f155ced4ddcb4097134ff3c332f>
    <TaxCatchAll xmlns="69304ae6-1036-4957-a296-fd168b89311a" xsi:nil="true"/>
  </documentManagement>
</p:properties>
</file>

<file path=customXml/itemProps1.xml><?xml version="1.0" encoding="utf-8"?>
<ds:datastoreItem xmlns:ds="http://schemas.openxmlformats.org/officeDocument/2006/customXml" ds:itemID="{917821AC-83C2-4973-86CB-C3BCB70EC18C}"/>
</file>

<file path=customXml/itemProps2.xml><?xml version="1.0" encoding="utf-8"?>
<ds:datastoreItem xmlns:ds="http://schemas.openxmlformats.org/officeDocument/2006/customXml" ds:itemID="{FC306D30-03B8-4CB8-8518-C82856C7A3E5}"/>
</file>

<file path=customXml/itemProps3.xml><?xml version="1.0" encoding="utf-8"?>
<ds:datastoreItem xmlns:ds="http://schemas.openxmlformats.org/officeDocument/2006/customXml" ds:itemID="{5D4626E3-AFB0-4A52-AACA-8FA2AA1D0D2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2026-03-13T01:47:38Z</dcterms:created>
  <dcterms:modified xsi:type="dcterms:W3CDTF">2026-03-13T01:47:38Z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0x010100FA7D116E41236943AC2A42667D4F1D3D</vt:lpwstr>
  </property>
</Properties>
</file>