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1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7111D"/>
          </a:solidFill>
          <a:ln w="12700">
            <a:solidFill>
              <a:srgbClr val="07111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COMPETITIVE LANDSCAPE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6492240" y="118872"/>
            <a:ext cx="2487168" cy="402336"/>
          </a:xfrm>
          <a:prstGeom prst="roundRect">
            <a:avLst>
              <a:gd name="adj" fmla="val 15909"/>
            </a:avLst>
          </a:prstGeom>
          <a:solidFill>
            <a:srgbClr val="00B4A6"/>
          </a:solidFill>
          <a:ln w="12700">
            <a:solidFill>
              <a:srgbClr val="0099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2240" y="118872"/>
            <a:ext cx="2487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1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Home Care. Built to Win.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54864" y="713232"/>
            <a:ext cx="1207008" cy="512064"/>
          </a:xfrm>
          <a:prstGeom prst="rect">
            <a:avLst/>
          </a:prstGeom>
          <a:solidFill>
            <a:srgbClr val="0A1929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" y="713232"/>
            <a:ext cx="12070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261872" y="713232"/>
            <a:ext cx="713232" cy="512064"/>
          </a:xfrm>
          <a:prstGeom prst="rect">
            <a:avLst/>
          </a:prstGeom>
          <a:solidFill>
            <a:srgbClr val="00B4A6"/>
          </a:solidFill>
          <a:ln w="12700">
            <a:solidFill>
              <a:srgbClr val="0099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61872" y="713232"/>
            <a:ext cx="7132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7111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OUR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b="1" dirty="0">
                <a:solidFill>
                  <a:srgbClr val="07111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APP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975104" y="713232"/>
            <a:ext cx="1170432" cy="512064"/>
          </a:xfrm>
          <a:prstGeom prst="rect">
            <a:avLst/>
          </a:prstGeom>
          <a:solidFill>
            <a:srgbClr val="112233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975104" y="713232"/>
            <a:ext cx="1170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Apploi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3145536" y="713232"/>
            <a:ext cx="1170432" cy="512064"/>
          </a:xfrm>
          <a:prstGeom prst="rect">
            <a:avLst/>
          </a:prstGeom>
          <a:solidFill>
            <a:srgbClr val="0F1E2E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45536" y="713232"/>
            <a:ext cx="1170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HomeCare</a:t>
            </a:r>
            <a:endParaRPr lang="en-US" sz="750" dirty="0"/>
          </a:p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315968" y="713232"/>
            <a:ext cx="1170432" cy="512064"/>
          </a:xfrm>
          <a:prstGeom prst="rect">
            <a:avLst/>
          </a:prstGeom>
          <a:solidFill>
            <a:srgbClr val="112233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15968" y="713232"/>
            <a:ext cx="1170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Inflo</a:t>
            </a:r>
            <a:endParaRPr lang="en-US" sz="750" dirty="0"/>
          </a:p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5486400" y="713232"/>
            <a:ext cx="1170432" cy="512064"/>
          </a:xfrm>
          <a:prstGeom prst="rect">
            <a:avLst/>
          </a:prstGeom>
          <a:solidFill>
            <a:srgbClr val="0F1E2E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0" y="713232"/>
            <a:ext cx="1170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CareSmartz</a:t>
            </a:r>
            <a:endParaRPr lang="en-US" sz="750" dirty="0"/>
          </a:p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6656832" y="713232"/>
            <a:ext cx="1170432" cy="512064"/>
          </a:xfrm>
          <a:prstGeom prst="rect">
            <a:avLst/>
          </a:prstGeom>
          <a:solidFill>
            <a:srgbClr val="112233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56832" y="713232"/>
            <a:ext cx="1170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Hireology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7827264" y="713232"/>
            <a:ext cx="1170432" cy="512064"/>
          </a:xfrm>
          <a:prstGeom prst="rect">
            <a:avLst/>
          </a:prstGeom>
          <a:solidFill>
            <a:srgbClr val="0F1E2E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27264" y="713232"/>
            <a:ext cx="1170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Breezy</a:t>
            </a:r>
            <a:endParaRPr lang="en-US" sz="750" dirty="0"/>
          </a:p>
          <a:p>
            <a:pPr algn="ctr" indent="0" marL="0">
              <a:buNone/>
            </a:pPr>
            <a:r>
              <a:rPr lang="en-US" sz="750" b="1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54864" y="1225296"/>
            <a:ext cx="1207008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9728" y="1225296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Caregiver-Specific Workflows</a:t>
            </a:r>
            <a:endParaRPr lang="en-US" sz="760" dirty="0"/>
          </a:p>
        </p:txBody>
      </p:sp>
      <p:sp>
        <p:nvSpPr>
          <p:cNvPr id="24" name="Shape 22"/>
          <p:cNvSpPr/>
          <p:nvPr/>
        </p:nvSpPr>
        <p:spPr>
          <a:xfrm>
            <a:off x="1261872" y="1225296"/>
            <a:ext cx="713232" cy="406908"/>
          </a:xfrm>
          <a:prstGeom prst="rect">
            <a:avLst/>
          </a:prstGeom>
          <a:solidFill>
            <a:srgbClr val="0A2B24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61872" y="1225296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1975104" y="1225296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975104" y="122529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145536" y="1225296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145536" y="122529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4315968" y="1225296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15968" y="122529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5486400" y="1225296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0" y="122529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6656832" y="1225296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56832" y="122529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7827264" y="1225296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27264" y="122529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54864" y="1632204"/>
            <a:ext cx="1207008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9728" y="1632204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Posting &amp; ATS Pipeline</a:t>
            </a:r>
            <a:endParaRPr lang="en-US" sz="760" dirty="0"/>
          </a:p>
        </p:txBody>
      </p:sp>
      <p:sp>
        <p:nvSpPr>
          <p:cNvPr id="40" name="Shape 38"/>
          <p:cNvSpPr/>
          <p:nvPr/>
        </p:nvSpPr>
        <p:spPr>
          <a:xfrm>
            <a:off x="1261872" y="1632204"/>
            <a:ext cx="713232" cy="406908"/>
          </a:xfrm>
          <a:prstGeom prst="rect">
            <a:avLst/>
          </a:prstGeom>
          <a:solidFill>
            <a:srgbClr val="082219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61872" y="1632204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42" name="Shape 40"/>
          <p:cNvSpPr/>
          <p:nvPr/>
        </p:nvSpPr>
        <p:spPr>
          <a:xfrm>
            <a:off x="1975104" y="1632204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975104" y="163220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3145536" y="1632204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145536" y="163220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4315968" y="1632204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15968" y="163220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48" name="Shape 46"/>
          <p:cNvSpPr/>
          <p:nvPr/>
        </p:nvSpPr>
        <p:spPr>
          <a:xfrm>
            <a:off x="5486400" y="1632204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486400" y="163220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6656832" y="1632204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656832" y="163220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52" name="Shape 50"/>
          <p:cNvSpPr/>
          <p:nvPr/>
        </p:nvSpPr>
        <p:spPr>
          <a:xfrm>
            <a:off x="7827264" y="1632204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827264" y="163220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54" name="Shape 52"/>
          <p:cNvSpPr/>
          <p:nvPr/>
        </p:nvSpPr>
        <p:spPr>
          <a:xfrm>
            <a:off x="54864" y="2039112"/>
            <a:ext cx="1207008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9728" y="2039112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Built-in Skills Assessment</a:t>
            </a:r>
            <a:endParaRPr lang="en-US" sz="760" dirty="0"/>
          </a:p>
        </p:txBody>
      </p:sp>
      <p:sp>
        <p:nvSpPr>
          <p:cNvPr id="56" name="Shape 54"/>
          <p:cNvSpPr/>
          <p:nvPr/>
        </p:nvSpPr>
        <p:spPr>
          <a:xfrm>
            <a:off x="1261872" y="2039112"/>
            <a:ext cx="713232" cy="406908"/>
          </a:xfrm>
          <a:prstGeom prst="rect">
            <a:avLst/>
          </a:prstGeom>
          <a:solidFill>
            <a:srgbClr val="0A2B24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261872" y="2039112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58" name="Shape 56"/>
          <p:cNvSpPr/>
          <p:nvPr/>
        </p:nvSpPr>
        <p:spPr>
          <a:xfrm>
            <a:off x="1975104" y="2039112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975104" y="203911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60" name="Shape 58"/>
          <p:cNvSpPr/>
          <p:nvPr/>
        </p:nvSpPr>
        <p:spPr>
          <a:xfrm>
            <a:off x="3145536" y="2039112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145536" y="203911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62" name="Shape 60"/>
          <p:cNvSpPr/>
          <p:nvPr/>
        </p:nvSpPr>
        <p:spPr>
          <a:xfrm>
            <a:off x="4315968" y="2039112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4315968" y="203911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64" name="Shape 62"/>
          <p:cNvSpPr/>
          <p:nvPr/>
        </p:nvSpPr>
        <p:spPr>
          <a:xfrm>
            <a:off x="5486400" y="2039112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5486400" y="203911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66" name="Shape 64"/>
          <p:cNvSpPr/>
          <p:nvPr/>
        </p:nvSpPr>
        <p:spPr>
          <a:xfrm>
            <a:off x="6656832" y="2039112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656832" y="203911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68" name="Shape 66"/>
          <p:cNvSpPr/>
          <p:nvPr/>
        </p:nvSpPr>
        <p:spPr>
          <a:xfrm>
            <a:off x="7827264" y="2039112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7827264" y="203911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70" name="Shape 68"/>
          <p:cNvSpPr/>
          <p:nvPr/>
        </p:nvSpPr>
        <p:spPr>
          <a:xfrm>
            <a:off x="54864" y="2446020"/>
            <a:ext cx="1207008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09728" y="2446020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Self-Serve Digital Onboarding</a:t>
            </a:r>
            <a:endParaRPr lang="en-US" sz="760" dirty="0"/>
          </a:p>
        </p:txBody>
      </p:sp>
      <p:sp>
        <p:nvSpPr>
          <p:cNvPr id="72" name="Shape 70"/>
          <p:cNvSpPr/>
          <p:nvPr/>
        </p:nvSpPr>
        <p:spPr>
          <a:xfrm>
            <a:off x="1261872" y="2446020"/>
            <a:ext cx="713232" cy="406908"/>
          </a:xfrm>
          <a:prstGeom prst="rect">
            <a:avLst/>
          </a:prstGeom>
          <a:solidFill>
            <a:srgbClr val="082219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261872" y="2446020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74" name="Shape 72"/>
          <p:cNvSpPr/>
          <p:nvPr/>
        </p:nvSpPr>
        <p:spPr>
          <a:xfrm>
            <a:off x="1975104" y="2446020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1975104" y="2446020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76" name="Shape 74"/>
          <p:cNvSpPr/>
          <p:nvPr/>
        </p:nvSpPr>
        <p:spPr>
          <a:xfrm>
            <a:off x="3145536" y="2446020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3145536" y="2446020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78" name="Shape 76"/>
          <p:cNvSpPr/>
          <p:nvPr/>
        </p:nvSpPr>
        <p:spPr>
          <a:xfrm>
            <a:off x="4315968" y="2446020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4315968" y="2446020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80" name="Shape 78"/>
          <p:cNvSpPr/>
          <p:nvPr/>
        </p:nvSpPr>
        <p:spPr>
          <a:xfrm>
            <a:off x="5486400" y="2446020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5486400" y="2446020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82" name="Shape 80"/>
          <p:cNvSpPr/>
          <p:nvPr/>
        </p:nvSpPr>
        <p:spPr>
          <a:xfrm>
            <a:off x="6656832" y="2446020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6656832" y="2446020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84" name="Shape 82"/>
          <p:cNvSpPr/>
          <p:nvPr/>
        </p:nvSpPr>
        <p:spPr>
          <a:xfrm>
            <a:off x="7827264" y="2446020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7827264" y="2446020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86" name="Shape 84"/>
          <p:cNvSpPr/>
          <p:nvPr/>
        </p:nvSpPr>
        <p:spPr>
          <a:xfrm>
            <a:off x="54864" y="2852928"/>
            <a:ext cx="1207008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109728" y="2852928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Credential / Compliance Mgmt</a:t>
            </a:r>
            <a:endParaRPr lang="en-US" sz="760" dirty="0"/>
          </a:p>
        </p:txBody>
      </p:sp>
      <p:sp>
        <p:nvSpPr>
          <p:cNvPr id="88" name="Shape 86"/>
          <p:cNvSpPr/>
          <p:nvPr/>
        </p:nvSpPr>
        <p:spPr>
          <a:xfrm>
            <a:off x="1261872" y="2852928"/>
            <a:ext cx="713232" cy="406908"/>
          </a:xfrm>
          <a:prstGeom prst="rect">
            <a:avLst/>
          </a:prstGeom>
          <a:solidFill>
            <a:srgbClr val="0A2B24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1261872" y="2852928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90" name="Shape 88"/>
          <p:cNvSpPr/>
          <p:nvPr/>
        </p:nvSpPr>
        <p:spPr>
          <a:xfrm>
            <a:off x="1975104" y="2852928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1975104" y="2852928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92" name="Shape 90"/>
          <p:cNvSpPr/>
          <p:nvPr/>
        </p:nvSpPr>
        <p:spPr>
          <a:xfrm>
            <a:off x="3145536" y="2852928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3145536" y="2852928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94" name="Shape 92"/>
          <p:cNvSpPr/>
          <p:nvPr/>
        </p:nvSpPr>
        <p:spPr>
          <a:xfrm>
            <a:off x="4315968" y="2852928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4315968" y="2852928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96" name="Shape 94"/>
          <p:cNvSpPr/>
          <p:nvPr/>
        </p:nvSpPr>
        <p:spPr>
          <a:xfrm>
            <a:off x="5486400" y="2852928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5486400" y="2852928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98" name="Shape 96"/>
          <p:cNvSpPr/>
          <p:nvPr/>
        </p:nvSpPr>
        <p:spPr>
          <a:xfrm>
            <a:off x="6656832" y="2852928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6656832" y="2852928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00" name="Shape 98"/>
          <p:cNvSpPr/>
          <p:nvPr/>
        </p:nvSpPr>
        <p:spPr>
          <a:xfrm>
            <a:off x="7827264" y="2852928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7827264" y="2852928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02" name="Shape 100"/>
          <p:cNvSpPr/>
          <p:nvPr/>
        </p:nvSpPr>
        <p:spPr>
          <a:xfrm>
            <a:off x="54864" y="3259836"/>
            <a:ext cx="1207008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109728" y="3259836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Candidate Scoring &amp; Analytics</a:t>
            </a:r>
            <a:endParaRPr lang="en-US" sz="760" dirty="0"/>
          </a:p>
        </p:txBody>
      </p:sp>
      <p:sp>
        <p:nvSpPr>
          <p:cNvPr id="104" name="Shape 102"/>
          <p:cNvSpPr/>
          <p:nvPr/>
        </p:nvSpPr>
        <p:spPr>
          <a:xfrm>
            <a:off x="1261872" y="3259836"/>
            <a:ext cx="713232" cy="406908"/>
          </a:xfrm>
          <a:prstGeom prst="rect">
            <a:avLst/>
          </a:prstGeom>
          <a:solidFill>
            <a:srgbClr val="082219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261872" y="3259836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106" name="Shape 104"/>
          <p:cNvSpPr/>
          <p:nvPr/>
        </p:nvSpPr>
        <p:spPr>
          <a:xfrm>
            <a:off x="1975104" y="3259836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1975104" y="325983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08" name="Shape 106"/>
          <p:cNvSpPr/>
          <p:nvPr/>
        </p:nvSpPr>
        <p:spPr>
          <a:xfrm>
            <a:off x="3145536" y="3259836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3145536" y="325983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10" name="Shape 108"/>
          <p:cNvSpPr/>
          <p:nvPr/>
        </p:nvSpPr>
        <p:spPr>
          <a:xfrm>
            <a:off x="4315968" y="3259836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4315968" y="325983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12" name="Shape 110"/>
          <p:cNvSpPr/>
          <p:nvPr/>
        </p:nvSpPr>
        <p:spPr>
          <a:xfrm>
            <a:off x="5486400" y="3259836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5486400" y="325983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14" name="Shape 112"/>
          <p:cNvSpPr/>
          <p:nvPr/>
        </p:nvSpPr>
        <p:spPr>
          <a:xfrm>
            <a:off x="6656832" y="3259836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6656832" y="325983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16" name="Shape 114"/>
          <p:cNvSpPr/>
          <p:nvPr/>
        </p:nvSpPr>
        <p:spPr>
          <a:xfrm>
            <a:off x="7827264" y="3259836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7827264" y="3259836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18" name="Shape 116"/>
          <p:cNvSpPr/>
          <p:nvPr/>
        </p:nvSpPr>
        <p:spPr>
          <a:xfrm>
            <a:off x="54864" y="3666744"/>
            <a:ext cx="1207008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109728" y="3666744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EMR / Scheduling Integration</a:t>
            </a:r>
            <a:endParaRPr lang="en-US" sz="760" dirty="0"/>
          </a:p>
        </p:txBody>
      </p:sp>
      <p:sp>
        <p:nvSpPr>
          <p:cNvPr id="120" name="Shape 118"/>
          <p:cNvSpPr/>
          <p:nvPr/>
        </p:nvSpPr>
        <p:spPr>
          <a:xfrm>
            <a:off x="1261872" y="3666744"/>
            <a:ext cx="713232" cy="406908"/>
          </a:xfrm>
          <a:prstGeom prst="rect">
            <a:avLst/>
          </a:prstGeom>
          <a:solidFill>
            <a:srgbClr val="0A2B24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1261872" y="3666744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122" name="Shape 120"/>
          <p:cNvSpPr/>
          <p:nvPr/>
        </p:nvSpPr>
        <p:spPr>
          <a:xfrm>
            <a:off x="1975104" y="3666744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1975104" y="366674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24" name="Shape 122"/>
          <p:cNvSpPr/>
          <p:nvPr/>
        </p:nvSpPr>
        <p:spPr>
          <a:xfrm>
            <a:off x="3145536" y="3666744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3145536" y="366674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126" name="Shape 124"/>
          <p:cNvSpPr/>
          <p:nvPr/>
        </p:nvSpPr>
        <p:spPr>
          <a:xfrm>
            <a:off x="4315968" y="3666744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4315968" y="366674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</a:rPr>
              <a:t>✔</a:t>
            </a:r>
            <a:endParaRPr lang="en-US" sz="1400" dirty="0"/>
          </a:p>
        </p:txBody>
      </p:sp>
      <p:sp>
        <p:nvSpPr>
          <p:cNvPr id="128" name="Shape 126"/>
          <p:cNvSpPr/>
          <p:nvPr/>
        </p:nvSpPr>
        <p:spPr>
          <a:xfrm>
            <a:off x="5486400" y="3666744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5486400" y="366674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30" name="Shape 128"/>
          <p:cNvSpPr/>
          <p:nvPr/>
        </p:nvSpPr>
        <p:spPr>
          <a:xfrm>
            <a:off x="6656832" y="3666744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6656832" y="366674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32" name="Shape 130"/>
          <p:cNvSpPr/>
          <p:nvPr/>
        </p:nvSpPr>
        <p:spPr>
          <a:xfrm>
            <a:off x="7827264" y="3666744"/>
            <a:ext cx="1170432" cy="406908"/>
          </a:xfrm>
          <a:prstGeom prst="rect">
            <a:avLst/>
          </a:prstGeom>
          <a:solidFill>
            <a:srgbClr val="0E1E2D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33" name="Text 131"/>
          <p:cNvSpPr/>
          <p:nvPr/>
        </p:nvSpPr>
        <p:spPr>
          <a:xfrm>
            <a:off x="7827264" y="3666744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34" name="Shape 132"/>
          <p:cNvSpPr/>
          <p:nvPr/>
        </p:nvSpPr>
        <p:spPr>
          <a:xfrm>
            <a:off x="54864" y="4073652"/>
            <a:ext cx="1207008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35" name="Text 133"/>
          <p:cNvSpPr/>
          <p:nvPr/>
        </p:nvSpPr>
        <p:spPr>
          <a:xfrm>
            <a:off x="109728" y="4073652"/>
            <a:ext cx="1152144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in One Platform</a:t>
            </a:r>
            <a:endParaRPr lang="en-US" sz="760" dirty="0"/>
          </a:p>
        </p:txBody>
      </p:sp>
      <p:sp>
        <p:nvSpPr>
          <p:cNvPr id="136" name="Shape 134"/>
          <p:cNvSpPr/>
          <p:nvPr/>
        </p:nvSpPr>
        <p:spPr>
          <a:xfrm>
            <a:off x="1261872" y="4073652"/>
            <a:ext cx="713232" cy="406908"/>
          </a:xfrm>
          <a:prstGeom prst="rect">
            <a:avLst/>
          </a:prstGeom>
          <a:solidFill>
            <a:srgbClr val="082219"/>
          </a:solidFill>
          <a:ln w="12700">
            <a:solidFill>
              <a:srgbClr val="155C52"/>
            </a:solidFill>
            <a:prstDash val="solid"/>
          </a:ln>
        </p:spPr>
      </p:sp>
      <p:sp>
        <p:nvSpPr>
          <p:cNvPr id="137" name="Text 135"/>
          <p:cNvSpPr/>
          <p:nvPr/>
        </p:nvSpPr>
        <p:spPr>
          <a:xfrm>
            <a:off x="1261872" y="4073652"/>
            <a:ext cx="7132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</a:rPr>
              <a:t>✔</a:t>
            </a:r>
            <a:endParaRPr lang="en-US" sz="1800" dirty="0"/>
          </a:p>
        </p:txBody>
      </p:sp>
      <p:sp>
        <p:nvSpPr>
          <p:cNvPr id="138" name="Shape 136"/>
          <p:cNvSpPr/>
          <p:nvPr/>
        </p:nvSpPr>
        <p:spPr>
          <a:xfrm>
            <a:off x="1975104" y="4073652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39" name="Text 137"/>
          <p:cNvSpPr/>
          <p:nvPr/>
        </p:nvSpPr>
        <p:spPr>
          <a:xfrm>
            <a:off x="1975104" y="407365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40" name="Shape 138"/>
          <p:cNvSpPr/>
          <p:nvPr/>
        </p:nvSpPr>
        <p:spPr>
          <a:xfrm>
            <a:off x="3145536" y="4073652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41" name="Text 139"/>
          <p:cNvSpPr/>
          <p:nvPr/>
        </p:nvSpPr>
        <p:spPr>
          <a:xfrm>
            <a:off x="3145536" y="407365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42" name="Shape 140"/>
          <p:cNvSpPr/>
          <p:nvPr/>
        </p:nvSpPr>
        <p:spPr>
          <a:xfrm>
            <a:off x="4315968" y="4073652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43" name="Text 141"/>
          <p:cNvSpPr/>
          <p:nvPr/>
        </p:nvSpPr>
        <p:spPr>
          <a:xfrm>
            <a:off x="4315968" y="407365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44" name="Shape 142"/>
          <p:cNvSpPr/>
          <p:nvPr/>
        </p:nvSpPr>
        <p:spPr>
          <a:xfrm>
            <a:off x="5486400" y="4073652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45" name="Text 143"/>
          <p:cNvSpPr/>
          <p:nvPr/>
        </p:nvSpPr>
        <p:spPr>
          <a:xfrm>
            <a:off x="5486400" y="407365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46" name="Shape 144"/>
          <p:cNvSpPr/>
          <p:nvPr/>
        </p:nvSpPr>
        <p:spPr>
          <a:xfrm>
            <a:off x="6656832" y="4073652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47" name="Text 145"/>
          <p:cNvSpPr/>
          <p:nvPr/>
        </p:nvSpPr>
        <p:spPr>
          <a:xfrm>
            <a:off x="6656832" y="407365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48" name="Shape 146"/>
          <p:cNvSpPr/>
          <p:nvPr/>
        </p:nvSpPr>
        <p:spPr>
          <a:xfrm>
            <a:off x="7827264" y="4073652"/>
            <a:ext cx="1170432" cy="406908"/>
          </a:xfrm>
          <a:prstGeom prst="rect">
            <a:avLst/>
          </a:prstGeom>
          <a:solidFill>
            <a:srgbClr val="0B1825"/>
          </a:solidFill>
          <a:ln w="12700">
            <a:solidFill>
              <a:srgbClr val="182F45"/>
            </a:solidFill>
            <a:prstDash val="solid"/>
          </a:ln>
        </p:spPr>
      </p:sp>
      <p:sp>
        <p:nvSpPr>
          <p:cNvPr id="149" name="Text 147"/>
          <p:cNvSpPr/>
          <p:nvPr/>
        </p:nvSpPr>
        <p:spPr>
          <a:xfrm>
            <a:off x="7827264" y="4073652"/>
            <a:ext cx="1170432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5555"/>
                </a:solidFill>
              </a:rPr>
              <a:t>✘</a:t>
            </a:r>
            <a:endParaRPr lang="en-US" sz="1400" dirty="0"/>
          </a:p>
        </p:txBody>
      </p:sp>
      <p:sp>
        <p:nvSpPr>
          <p:cNvPr id="150" name="Shape 148"/>
          <p:cNvSpPr/>
          <p:nvPr/>
        </p:nvSpPr>
        <p:spPr>
          <a:xfrm>
            <a:off x="1261872" y="713232"/>
            <a:ext cx="713232" cy="36576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1261872" y="4443984"/>
            <a:ext cx="713232" cy="36576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1261872" y="713232"/>
            <a:ext cx="36576" cy="3767328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1938528" y="713232"/>
            <a:ext cx="36576" cy="3767328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54" name="Text 152"/>
          <p:cNvSpPr/>
          <p:nvPr/>
        </p:nvSpPr>
        <p:spPr>
          <a:xfrm>
            <a:off x="54864" y="452628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dirty="0">
                <a:solidFill>
                  <a:srgbClr val="8FA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 Has Feature      ✘  Does Not Have Feature</a:t>
            </a:r>
            <a:endParaRPr lang="en-US" sz="720" dirty="0"/>
          </a:p>
        </p:txBody>
      </p:sp>
      <p:sp>
        <p:nvSpPr>
          <p:cNvPr id="155" name="Shape 153"/>
          <p:cNvSpPr/>
          <p:nvPr/>
        </p:nvSpPr>
        <p:spPr>
          <a:xfrm>
            <a:off x="0" y="4608576"/>
            <a:ext cx="9144000" cy="534924"/>
          </a:xfrm>
          <a:prstGeom prst="rect">
            <a:avLst/>
          </a:prstGeom>
          <a:solidFill>
            <a:srgbClr val="07111D"/>
          </a:solidFill>
          <a:ln w="12700">
            <a:solidFill>
              <a:srgbClr val="07111D"/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228600" y="4672584"/>
            <a:ext cx="2834640" cy="411480"/>
          </a:xfrm>
          <a:prstGeom prst="rect">
            <a:avLst/>
          </a:prstGeom>
          <a:solidFill>
            <a:srgbClr val="112233"/>
          </a:solidFill>
          <a:ln w="12700">
            <a:solidFill>
              <a:srgbClr val="1E3D56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228600" y="4672584"/>
            <a:ext cx="36576" cy="41148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58" name="Text 156"/>
          <p:cNvSpPr/>
          <p:nvPr/>
        </p:nvSpPr>
        <p:spPr>
          <a:xfrm>
            <a:off x="320040" y="467258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🏆 </a:t>
            </a:r>
            <a:pPr indent="0" marL="0">
              <a:buNone/>
            </a:pPr>
            <a:r>
              <a:rPr lang="en-US" sz="1300" b="1" dirty="0">
                <a:solidFill>
                  <a:srgbClr val="00B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8/8  </a:t>
            </a:r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Categories Fully Covered</a:t>
            </a:r>
            <a:endParaRPr lang="en-US" sz="1200" dirty="0"/>
          </a:p>
        </p:txBody>
      </p:sp>
      <p:sp>
        <p:nvSpPr>
          <p:cNvPr id="159" name="Shape 157"/>
          <p:cNvSpPr/>
          <p:nvPr/>
        </p:nvSpPr>
        <p:spPr>
          <a:xfrm>
            <a:off x="3200400" y="4672584"/>
            <a:ext cx="2834640" cy="411480"/>
          </a:xfrm>
          <a:prstGeom prst="rect">
            <a:avLst/>
          </a:prstGeom>
          <a:solidFill>
            <a:srgbClr val="112233"/>
          </a:solidFill>
          <a:ln w="12700">
            <a:solidFill>
              <a:srgbClr val="1E3D56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3200400" y="4672584"/>
            <a:ext cx="36576" cy="41148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61" name="Text 159"/>
          <p:cNvSpPr/>
          <p:nvPr/>
        </p:nvSpPr>
        <p:spPr>
          <a:xfrm>
            <a:off x="3291840" y="467258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</a:t>
            </a:r>
            <a:pPr indent="0" marL="0">
              <a:buNone/>
            </a:pPr>
            <a:r>
              <a:rPr lang="en-US" sz="1300" b="1" dirty="0">
                <a:solidFill>
                  <a:srgbClr val="00B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 </a:t>
            </a:r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with Built-in Caregiver Assessment</a:t>
            </a:r>
            <a:endParaRPr lang="en-US" sz="1200" dirty="0"/>
          </a:p>
        </p:txBody>
      </p:sp>
      <p:sp>
        <p:nvSpPr>
          <p:cNvPr id="162" name="Shape 160"/>
          <p:cNvSpPr/>
          <p:nvPr/>
        </p:nvSpPr>
        <p:spPr>
          <a:xfrm>
            <a:off x="6172200" y="4672584"/>
            <a:ext cx="2834640" cy="411480"/>
          </a:xfrm>
          <a:prstGeom prst="rect">
            <a:avLst/>
          </a:prstGeom>
          <a:solidFill>
            <a:srgbClr val="112233"/>
          </a:solidFill>
          <a:ln w="12700">
            <a:solidFill>
              <a:srgbClr val="1E3D56"/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6172200" y="4672584"/>
            <a:ext cx="36576" cy="41148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</p:sp>
      <p:sp>
        <p:nvSpPr>
          <p:cNvPr id="164" name="Text 162"/>
          <p:cNvSpPr/>
          <p:nvPr/>
        </p:nvSpPr>
        <p:spPr>
          <a:xfrm>
            <a:off x="6263640" y="467258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🔗 </a:t>
            </a:r>
            <a:pPr indent="0" marL="0">
              <a:buNone/>
            </a:pPr>
            <a:r>
              <a:rPr lang="en-US" sz="1300" b="1" dirty="0">
                <a:solidFill>
                  <a:srgbClr val="00B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 </a:t>
            </a:r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End-to-End: Hire + Onboard + Comply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9fc6d06329772362e987f7daca8244a9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44030a024ba151934fabae3cb34c4c8c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Props1.xml><?xml version="1.0" encoding="utf-8"?>
<ds:datastoreItem xmlns:ds="http://schemas.openxmlformats.org/officeDocument/2006/customXml" ds:itemID="{A096B9D3-F985-4328-9C52-33DA1725FAA3}"/>
</file>

<file path=customXml/itemProps2.xml><?xml version="1.0" encoding="utf-8"?>
<ds:datastoreItem xmlns:ds="http://schemas.openxmlformats.org/officeDocument/2006/customXml" ds:itemID="{DACB0C91-2ECC-4E49-8F46-7365AFCFB593}"/>
</file>

<file path=customXml/itemProps3.xml><?xml version="1.0" encoding="utf-8"?>
<ds:datastoreItem xmlns:ds="http://schemas.openxmlformats.org/officeDocument/2006/customXml" ds:itemID="{5A84436A-21AB-474E-A6B8-AE235433C8D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2026-03-23T14:50:33Z</dcterms:created>
  <dcterms:modified xsi:type="dcterms:W3CDTF">2026-03-23T14:50:33Z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0x010100FA7D116E41236943AC2A42667D4F1D3D</vt:lpwstr>
  </property>
</Properties>
</file>